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324" r:id="rId31"/>
    <p:sldId id="322" r:id="rId32"/>
    <p:sldId id="323" r:id="rId33"/>
    <p:sldId id="302" r:id="rId34"/>
  </p:sldIdLst>
  <p:sldSz cx="9144000" cy="5143500"/>
  <p:notesSz cx="6858000" cy="9144000"/>
  <p:embeddedFontLst>
    <p:embeddedFont>
      <p:font typeface="Share Tech" panose="00000500000000000000"/>
      <p:regular r:id="rId38"/>
    </p:embeddedFont>
    <p:embeddedFont>
      <p:font typeface="Maven Pro"/>
      <p:regular r:id="rId39"/>
    </p:embeddedFont>
    <p:embeddedFont>
      <p:font typeface="Fira Sans Condensed Medium" panose="020B0603050000020004"/>
      <p:regular r:id="rId40"/>
    </p:embeddedFont>
    <p:embeddedFont>
      <p:font typeface="Advent Pro SemiBold"/>
      <p:bold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48378ea608_0_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48378ea608_0_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8378ea608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48378ea608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48378ea608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48378ea608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48378ea608_0_1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48378ea608_0_1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48378ea608_0_1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48378ea608_0_1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8378ea608_0_1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48378ea608_0_1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48378ea608_0_1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48378ea608_0_1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48378ea608_0_2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48378ea608_0_2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8378ea608_0_2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48378ea608_0_2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48378ea608_0_2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48378ea608_0_2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4305b01e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4305b01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48378ea608_0_2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48378ea608_0_2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48378ea608_0_2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48378ea608_0_2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48378ea608_0_2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48378ea608_0_2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48378ea608_0_29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48378ea608_0_2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48378ea608_0_3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48378ea608_0_3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48378ea608_0_3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48378ea608_0_3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48378ea608_0_3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48378ea608_0_3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48378ea608_0_3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48378ea608_0_3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6c52a2e8d8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6c52a2e8d8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8378ea608_0_3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48378ea608_0_3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48378ea608_0_4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48378ea608_0_4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c4305b01e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c4305b01e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48378ea608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48378ea608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48378ea608_0_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48378ea608_0_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48378ea608_0_9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48378ea608_0_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8378ea608_0_1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48378ea608_0_1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2" name="Google Shape;292;p14"/>
          <p:cNvSpPr txBox="1"/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/>
              </a:rPr>
              <a:t>Slidesgo</a:t>
            </a:r>
            <a:r>
              <a:rPr lang="en-GB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-GB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/>
              </a:rPr>
              <a:t>Flaticon</a:t>
            </a:r>
            <a:r>
              <a:rPr lang="en-GB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-GB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/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 panose="020B0603050000020004"/>
              <a:buNone/>
              <a:defRPr sz="18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 panose="00000500000000000000"/>
              <a:buNone/>
              <a:defRPr sz="2800">
                <a:solidFill>
                  <a:schemeClr val="lt1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tags" Target="../tags/tag1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1.png"/><Relationship Id="rId1" Type="http://schemas.openxmlformats.org/officeDocument/2006/relationships/hyperlink" Target="http://drive.google.com/file/d/1nqGd9Xzxx6CbKJC04SmlipCX8Pot1ofq/vie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/>
          <p:nvPr>
            <p:ph type="subTitle" idx="1"/>
          </p:nvPr>
        </p:nvSpPr>
        <p:spPr>
          <a:xfrm>
            <a:off x="2307875" y="2804500"/>
            <a:ext cx="47403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Omnia Nabil  12020</a:t>
            </a:r>
            <a:r>
              <a:rPr lang="en-US" altLang="en-GB"/>
              <a:t>1</a:t>
            </a:r>
            <a:r>
              <a:rPr lang="en-GB"/>
              <a:t>56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Sohaila Mohammad Kandil 120200062</a:t>
            </a:r>
            <a:endParaRPr lang="en-GB"/>
          </a:p>
        </p:txBody>
      </p:sp>
      <p:sp>
        <p:nvSpPr>
          <p:cNvPr id="435" name="Google Shape;435;p25"/>
          <p:cNvSpPr txBox="1"/>
          <p:nvPr>
            <p:ph type="ctrTitle"/>
          </p:nvPr>
        </p:nvSpPr>
        <p:spPr>
          <a:xfrm>
            <a:off x="1386600" y="835600"/>
            <a:ext cx="6820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Clock and temperature reading project</a:t>
            </a:r>
            <a:endParaRPr lang="en-GB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4"/>
          <p:cNvSpPr txBox="1"/>
          <p:nvPr>
            <p:ph type="ctrTitle"/>
          </p:nvPr>
        </p:nvSpPr>
        <p:spPr>
          <a:xfrm>
            <a:off x="219025" y="77137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DIO.</a:t>
            </a:r>
            <a:r>
              <a:rPr lang="en-GB"/>
              <a:t>h</a:t>
            </a:r>
            <a:r>
              <a:rPr lang="en-GB"/>
              <a:t> file</a:t>
            </a:r>
            <a:endParaRPr lang="en-GB"/>
          </a:p>
        </p:txBody>
      </p:sp>
      <p:grpSp>
        <p:nvGrpSpPr>
          <p:cNvPr id="600" name="Google Shape;600;p34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01" name="Google Shape;601;p3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06" name="Google Shape;606;p34"/>
          <p:cNvPicPr preferRelativeResize="0"/>
          <p:nvPr/>
        </p:nvPicPr>
        <p:blipFill rotWithShape="1">
          <a:blip r:embed="rId1"/>
          <a:srcRect t="18481" r="66410" b="39855"/>
          <a:stretch>
            <a:fillRect/>
          </a:stretch>
        </p:blipFill>
        <p:spPr>
          <a:xfrm>
            <a:off x="3758375" y="561900"/>
            <a:ext cx="4977826" cy="34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4"/>
          <p:cNvSpPr txBox="1"/>
          <p:nvPr>
            <p:ph type="body" idx="1"/>
          </p:nvPr>
        </p:nvSpPr>
        <p:spPr>
          <a:xfrm>
            <a:off x="219025" y="1681275"/>
            <a:ext cx="35343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</a:t>
            </a:r>
            <a:r>
              <a:rPr lang="en-GB"/>
              <a:t>h</a:t>
            </a:r>
            <a:r>
              <a:rPr lang="en-GB"/>
              <a:t>is file we define all the digital input output functions we will implement in dio.c file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" grpId="0"/>
      <p:bldP spid="599" grpId="1"/>
      <p:bldP spid="607" grpId="0" build="p"/>
      <p:bldP spid="607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5"/>
          <p:cNvSpPr txBox="1"/>
          <p:nvPr>
            <p:ph type="ctrTitle"/>
          </p:nvPr>
        </p:nvSpPr>
        <p:spPr>
          <a:xfrm>
            <a:off x="362825" y="8557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DIO.config.h file</a:t>
            </a:r>
            <a:endParaRPr lang="en-GB"/>
          </a:p>
        </p:txBody>
      </p:sp>
      <p:grpSp>
        <p:nvGrpSpPr>
          <p:cNvPr id="613" name="Google Shape;613;p35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14" name="Google Shape;614;p35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19" name="Google Shape;619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37525" y="1814000"/>
            <a:ext cx="7676549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5"/>
          <p:cNvSpPr txBox="1"/>
          <p:nvPr>
            <p:ph type="body" idx="1"/>
          </p:nvPr>
        </p:nvSpPr>
        <p:spPr>
          <a:xfrm>
            <a:off x="365375" y="995475"/>
            <a:ext cx="82824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code we define a structure that can hold the port name, the pin number and the data direction </a:t>
            </a:r>
            <a:r>
              <a:rPr lang="en-GB"/>
              <a:t>either</a:t>
            </a:r>
            <a:r>
              <a:rPr lang="en-GB"/>
              <a:t> input or output.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2" grpId="1"/>
      <p:bldP spid="620" grpId="0" build="p"/>
      <p:bldP spid="620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6"/>
          <p:cNvSpPr txBox="1"/>
          <p:nvPr>
            <p:ph type="ctrTitle"/>
          </p:nvPr>
        </p:nvSpPr>
        <p:spPr>
          <a:xfrm>
            <a:off x="362825" y="8557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DIO.config.c file</a:t>
            </a:r>
            <a:endParaRPr lang="en-GB"/>
          </a:p>
        </p:txBody>
      </p:sp>
      <p:grpSp>
        <p:nvGrpSpPr>
          <p:cNvPr id="626" name="Google Shape;626;p3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27" name="Google Shape;627;p36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2" name="Google Shape;632;p36"/>
          <p:cNvSpPr txBox="1"/>
          <p:nvPr>
            <p:ph type="body" idx="1"/>
          </p:nvPr>
        </p:nvSpPr>
        <p:spPr>
          <a:xfrm>
            <a:off x="362825" y="1450050"/>
            <a:ext cx="3902100" cy="22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file we made a list with elements of some structs that holds each register and pin and the information of whether this pin is set as an input or an output pin</a:t>
            </a:r>
            <a:endParaRPr lang="en-GB"/>
          </a:p>
        </p:txBody>
      </p:sp>
      <p:pic>
        <p:nvPicPr>
          <p:cNvPr id="633" name="Google Shape;633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12800" y="559525"/>
            <a:ext cx="4334968" cy="31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" grpId="0"/>
      <p:bldP spid="625" grpId="1"/>
      <p:bldP spid="632" grpId="0" build="p"/>
      <p:bldP spid="632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7"/>
          <p:cNvSpPr txBox="1"/>
          <p:nvPr>
            <p:ph type="ctrTitle"/>
          </p:nvPr>
        </p:nvSpPr>
        <p:spPr>
          <a:xfrm>
            <a:off x="362825" y="8557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DIO.c file</a:t>
            </a:r>
            <a:endParaRPr lang="en-GB"/>
          </a:p>
        </p:txBody>
      </p:sp>
      <p:grpSp>
        <p:nvGrpSpPr>
          <p:cNvPr id="639" name="Google Shape;639;p37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40" name="Google Shape;640;p37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5" name="Google Shape;645;p37"/>
          <p:cNvSpPr txBox="1"/>
          <p:nvPr>
            <p:ph type="body" idx="1"/>
          </p:nvPr>
        </p:nvSpPr>
        <p:spPr>
          <a:xfrm>
            <a:off x="362825" y="1450050"/>
            <a:ext cx="3902100" cy="22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dio_init() function is setting the DDRX registers to settle the configurations for all pins if they are output or inputs</a:t>
            </a:r>
            <a:endParaRPr lang="en-GB"/>
          </a:p>
        </p:txBody>
      </p:sp>
      <p:pic>
        <p:nvPicPr>
          <p:cNvPr id="646" name="Google Shape;646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50500" y="584050"/>
            <a:ext cx="4241151" cy="36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0"/>
      <p:bldP spid="638" grpId="1"/>
      <p:bldP spid="645" grpId="0" build="p"/>
      <p:bldP spid="645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8"/>
          <p:cNvSpPr txBox="1"/>
          <p:nvPr>
            <p:ph type="ctrTitle"/>
          </p:nvPr>
        </p:nvSpPr>
        <p:spPr>
          <a:xfrm>
            <a:off x="362825" y="8557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DIO.c file</a:t>
            </a:r>
            <a:endParaRPr lang="en-GB"/>
          </a:p>
        </p:txBody>
      </p:sp>
      <p:grpSp>
        <p:nvGrpSpPr>
          <p:cNvPr id="652" name="Google Shape;652;p3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53" name="Google Shape;653;p3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58" name="Google Shape;658;p38"/>
          <p:cNvSpPr txBox="1"/>
          <p:nvPr>
            <p:ph type="body" idx="1"/>
          </p:nvPr>
        </p:nvSpPr>
        <p:spPr>
          <a:xfrm>
            <a:off x="362825" y="1450050"/>
            <a:ext cx="3902100" cy="22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dio_write() function is writing a specific value to a </a:t>
            </a:r>
            <a:r>
              <a:rPr lang="en-GB"/>
              <a:t>channel</a:t>
            </a:r>
            <a:r>
              <a:rPr lang="en-GB"/>
              <a:t> in the microcontroller. </a:t>
            </a:r>
            <a:endParaRPr lang="en-GB"/>
          </a:p>
        </p:txBody>
      </p:sp>
      <p:pic>
        <p:nvPicPr>
          <p:cNvPr id="659" name="Google Shape;659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83700" y="554075"/>
            <a:ext cx="4222310" cy="35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/>
      <p:bldP spid="651" grpId="1"/>
      <p:bldP spid="658" grpId="0" build="p"/>
      <p:bldP spid="658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/>
          <p:nvPr>
            <p:ph type="ctrTitle"/>
          </p:nvPr>
        </p:nvSpPr>
        <p:spPr>
          <a:xfrm>
            <a:off x="362825" y="8557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DIO.c file</a:t>
            </a:r>
            <a:endParaRPr lang="en-GB"/>
          </a:p>
        </p:txBody>
      </p:sp>
      <p:grpSp>
        <p:nvGrpSpPr>
          <p:cNvPr id="665" name="Google Shape;665;p39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66" name="Google Shape;666;p39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71" name="Google Shape;671;p39"/>
          <p:cNvSpPr txBox="1"/>
          <p:nvPr>
            <p:ph type="body" idx="1"/>
          </p:nvPr>
        </p:nvSpPr>
        <p:spPr>
          <a:xfrm>
            <a:off x="362825" y="1450050"/>
            <a:ext cx="3902100" cy="12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dio_read() function is reading a specific value from a channel in the microcontroller. </a:t>
            </a:r>
            <a:endParaRPr lang="en-GB"/>
          </a:p>
        </p:txBody>
      </p:sp>
      <p:pic>
        <p:nvPicPr>
          <p:cNvPr id="672" name="Google Shape;672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37200" y="575875"/>
            <a:ext cx="3677325" cy="43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/>
      <p:bldP spid="664" grpId="1"/>
      <p:bldP spid="671" grpId="0" build="p"/>
      <p:bldP spid="671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0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HAL</a:t>
            </a:r>
            <a:r>
              <a:rPr lang="en-GB"/>
              <a:t> 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0"/>
      <p:bldP spid="67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82002" y="1568250"/>
            <a:ext cx="5780000" cy="30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1"/>
          <p:cNvSpPr txBox="1"/>
          <p:nvPr>
            <p:ph type="title"/>
          </p:nvPr>
        </p:nvSpPr>
        <p:spPr>
          <a:xfrm>
            <a:off x="1225575" y="279650"/>
            <a:ext cx="7466400" cy="10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LCD </a:t>
            </a:r>
            <a:r>
              <a:rPr lang="en-GB"/>
              <a:t>configuration</a:t>
            </a:r>
            <a:r>
              <a:rPr lang="en-GB"/>
              <a:t> 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8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0"/>
      <p:bldP spid="68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2"/>
          <p:cNvSpPr txBox="1"/>
          <p:nvPr>
            <p:ph type="ctrTitle"/>
          </p:nvPr>
        </p:nvSpPr>
        <p:spPr>
          <a:xfrm>
            <a:off x="362825" y="1687300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LCD</a:t>
            </a:r>
            <a:r>
              <a:rPr lang="en-GB"/>
              <a:t>.h file</a:t>
            </a:r>
            <a:endParaRPr lang="en-GB"/>
          </a:p>
        </p:txBody>
      </p:sp>
      <p:grpSp>
        <p:nvGrpSpPr>
          <p:cNvPr id="689" name="Google Shape;689;p42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90" name="Google Shape;690;p42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95" name="Google Shape;695;p42"/>
          <p:cNvSpPr txBox="1"/>
          <p:nvPr>
            <p:ph type="body" idx="1"/>
          </p:nvPr>
        </p:nvSpPr>
        <p:spPr>
          <a:xfrm>
            <a:off x="362825" y="2766350"/>
            <a:ext cx="3902100" cy="12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we define all the functions we need for the lcd</a:t>
            </a:r>
            <a:endParaRPr lang="en-GB"/>
          </a:p>
        </p:txBody>
      </p:sp>
      <p:pic>
        <p:nvPicPr>
          <p:cNvPr id="696" name="Google Shape;696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54550" y="554750"/>
            <a:ext cx="5738725" cy="20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198823" y="2711700"/>
            <a:ext cx="2494450" cy="16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" grpId="0"/>
      <p:bldP spid="688" grpId="1"/>
      <p:bldP spid="695" grpId="0" build="p"/>
      <p:bldP spid="695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"/>
          <p:cNvSpPr txBox="1"/>
          <p:nvPr>
            <p:ph type="ctrTitle"/>
          </p:nvPr>
        </p:nvSpPr>
        <p:spPr>
          <a:xfrm>
            <a:off x="335225" y="63647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LCD.h file</a:t>
            </a:r>
            <a:endParaRPr lang="en-GB"/>
          </a:p>
        </p:txBody>
      </p:sp>
      <p:grpSp>
        <p:nvGrpSpPr>
          <p:cNvPr id="703" name="Google Shape;703;p43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04" name="Google Shape;704;p43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9" name="Google Shape;709;p43"/>
          <p:cNvSpPr txBox="1"/>
          <p:nvPr>
            <p:ph type="body" idx="1"/>
          </p:nvPr>
        </p:nvSpPr>
        <p:spPr>
          <a:xfrm>
            <a:off x="362825" y="1690175"/>
            <a:ext cx="3484200" cy="12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we define all the commands we need for the lcd.</a:t>
            </a:r>
            <a:endParaRPr lang="en-GB"/>
          </a:p>
        </p:txBody>
      </p:sp>
      <p:pic>
        <p:nvPicPr>
          <p:cNvPr id="710" name="Google Shape;710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902215" y="576850"/>
            <a:ext cx="4777737" cy="29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2" grpId="0"/>
      <p:bldP spid="702" grpId="1"/>
      <p:bldP spid="709" grpId="0" build="p"/>
      <p:bldP spid="709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/>
          <p:nvPr>
            <p:ph type="ctrTitle" idx="13"/>
          </p:nvPr>
        </p:nvSpPr>
        <p:spPr>
          <a:xfrm>
            <a:off x="5981950" y="3392900"/>
            <a:ext cx="2786100" cy="5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Temperature sensing code</a:t>
            </a:r>
            <a:endParaRPr lang="en-GB"/>
          </a:p>
        </p:txBody>
      </p:sp>
      <p:sp>
        <p:nvSpPr>
          <p:cNvPr id="466" name="Google Shape;466;p26"/>
          <p:cNvSpPr txBox="1"/>
          <p:nvPr>
            <p:ph type="ctrTitle" idx="4"/>
          </p:nvPr>
        </p:nvSpPr>
        <p:spPr>
          <a:xfrm>
            <a:off x="3375748" y="3392900"/>
            <a:ext cx="1624800" cy="5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Clock code</a:t>
            </a:r>
            <a:endParaRPr lang="en-GB"/>
          </a:p>
        </p:txBody>
      </p:sp>
      <p:sp>
        <p:nvSpPr>
          <p:cNvPr id="467" name="Google Shape;467;p26"/>
          <p:cNvSpPr txBox="1"/>
          <p:nvPr>
            <p:ph type="ctrTitle"/>
          </p:nvPr>
        </p:nvSpPr>
        <p:spPr>
          <a:xfrm>
            <a:off x="384925" y="3396800"/>
            <a:ext cx="26811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Layered architecture</a:t>
            </a:r>
            <a:endParaRPr lang="en-GB"/>
          </a:p>
        </p:txBody>
      </p:sp>
      <p:sp>
        <p:nvSpPr>
          <p:cNvPr id="468" name="Google Shape;468;p26"/>
          <p:cNvSpPr txBox="1"/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469" name="Google Shape;469;p26"/>
          <p:cNvSpPr txBox="1"/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470" name="Google Shape;470;p26"/>
          <p:cNvSpPr txBox="1"/>
          <p:nvPr>
            <p:ph type="ctrTitle" idx="7"/>
          </p:nvPr>
        </p:nvSpPr>
        <p:spPr>
          <a:xfrm>
            <a:off x="394670" y="339920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471" name="Google Shape;471;p26"/>
          <p:cNvSpPr txBox="1"/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472" name="Google Shape;472;p26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3" name="Google Shape;473;p26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4" name="Google Shape;474;p26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75" name="Google Shape;475;p26"/>
          <p:cNvCxnSpPr>
            <a:stCxn id="472" idx="1"/>
            <a:endCxn id="468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26"/>
          <p:cNvCxnSpPr>
            <a:stCxn id="473" idx="1"/>
            <a:endCxn id="469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26"/>
          <p:cNvCxnSpPr>
            <a:stCxn id="474" idx="1"/>
            <a:endCxn id="471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26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9" name="Google Shape;479;p26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0" name="Google Shape;480;p26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81" name="Google Shape;481;p26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82" name="Google Shape;482;p26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8" name="Google Shape;488;p26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89" name="Google Shape;489;p26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47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7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48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7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47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47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48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47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" fill="hold"/>
                                        <p:tgtEl>
                                          <p:spTgt spid="47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" fill="hold"/>
                                        <p:tgtEl>
                                          <p:spTgt spid="47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" fill="hold"/>
                                        <p:tgtEl>
                                          <p:spTgt spid="48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70" grpId="1"/>
      <p:bldP spid="472" grpId="0" animBg="1"/>
      <p:bldP spid="478" grpId="0" animBg="1"/>
      <p:bldP spid="480" grpId="0" animBg="1"/>
      <p:bldP spid="472" grpId="1" animBg="1"/>
      <p:bldP spid="478" grpId="1" animBg="1"/>
      <p:bldP spid="480" grpId="1" animBg="1"/>
      <p:bldP spid="467" grpId="0"/>
      <p:bldP spid="467" grpId="1"/>
      <p:bldP spid="473" grpId="0" animBg="1"/>
      <p:bldP spid="473" grpId="1" animBg="1"/>
      <p:bldP spid="466" grpId="0"/>
      <p:bldP spid="466" grpId="1"/>
      <p:bldP spid="474" grpId="0" animBg="1"/>
      <p:bldP spid="479" grpId="0" animBg="1"/>
      <p:bldP spid="474" grpId="1" animBg="1"/>
      <p:bldP spid="479" grpId="1" animBg="1"/>
      <p:bldP spid="465" grpId="0"/>
      <p:bldP spid="46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4"/>
          <p:cNvSpPr txBox="1"/>
          <p:nvPr>
            <p:ph type="ctrTitle"/>
          </p:nvPr>
        </p:nvSpPr>
        <p:spPr>
          <a:xfrm>
            <a:off x="545400" y="329117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LCD_config.h file</a:t>
            </a:r>
            <a:endParaRPr lang="en-GB"/>
          </a:p>
        </p:txBody>
      </p:sp>
      <p:grpSp>
        <p:nvGrpSpPr>
          <p:cNvPr id="716" name="Google Shape;716;p44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17" name="Google Shape;717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22" name="Google Shape;722;p44"/>
          <p:cNvSpPr txBox="1"/>
          <p:nvPr>
            <p:ph type="body" idx="1"/>
          </p:nvPr>
        </p:nvSpPr>
        <p:spPr>
          <a:xfrm>
            <a:off x="545400" y="4201075"/>
            <a:ext cx="75990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we set the pins configurations of the lcd.</a:t>
            </a:r>
            <a:endParaRPr lang="en-GB"/>
          </a:p>
        </p:txBody>
      </p:sp>
      <p:pic>
        <p:nvPicPr>
          <p:cNvPr id="723" name="Google Shape;723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70050" y="636475"/>
            <a:ext cx="7513633" cy="25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" grpId="0"/>
      <p:bldP spid="715" grpId="1"/>
      <p:bldP spid="722" grpId="0" build="p"/>
      <p:bldP spid="722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5"/>
          <p:cNvSpPr txBox="1"/>
          <p:nvPr>
            <p:ph type="ctrTitle"/>
          </p:nvPr>
        </p:nvSpPr>
        <p:spPr>
          <a:xfrm>
            <a:off x="390525" y="583800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LCD.c file</a:t>
            </a:r>
            <a:endParaRPr lang="en-GB"/>
          </a:p>
        </p:txBody>
      </p:sp>
      <p:grpSp>
        <p:nvGrpSpPr>
          <p:cNvPr id="729" name="Google Shape;729;p45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30" name="Google Shape;730;p45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35" name="Google Shape;735;p45"/>
          <p:cNvSpPr txBox="1"/>
          <p:nvPr>
            <p:ph type="body" idx="1"/>
          </p:nvPr>
        </p:nvSpPr>
        <p:spPr>
          <a:xfrm>
            <a:off x="445850" y="1668025"/>
            <a:ext cx="35394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init function we set the lcd to the initial stage to make it ready to display images</a:t>
            </a:r>
            <a:endParaRPr lang="en-GB"/>
          </a:p>
        </p:txBody>
      </p:sp>
      <p:pic>
        <p:nvPicPr>
          <p:cNvPr id="736" name="Google Shape;73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84800" y="583800"/>
            <a:ext cx="4578100" cy="232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35" grpId="0" build="p"/>
      <p:bldP spid="735" grpI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6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layer</a:t>
            </a:r>
            <a:r>
              <a:rPr lang="en-GB"/>
              <a:t> 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/>
      <p:bldP spid="74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7"/>
          <p:cNvSpPr txBox="1"/>
          <p:nvPr>
            <p:ph type="ctrTitle"/>
          </p:nvPr>
        </p:nvSpPr>
        <p:spPr>
          <a:xfrm>
            <a:off x="390525" y="583800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Main.c file</a:t>
            </a:r>
            <a:endParaRPr lang="en-GB"/>
          </a:p>
        </p:txBody>
      </p:sp>
      <p:grpSp>
        <p:nvGrpSpPr>
          <p:cNvPr id="747" name="Google Shape;747;p47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48" name="Google Shape;748;p47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53" name="Google Shape;753;p47"/>
          <p:cNvSpPr txBox="1"/>
          <p:nvPr>
            <p:ph type="body" idx="1"/>
          </p:nvPr>
        </p:nvSpPr>
        <p:spPr>
          <a:xfrm>
            <a:off x="445850" y="1668025"/>
            <a:ext cx="35394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piece of code we set the timer registers and set the interrupt on.</a:t>
            </a:r>
            <a:endParaRPr lang="en-GB"/>
          </a:p>
        </p:txBody>
      </p:sp>
      <p:pic>
        <p:nvPicPr>
          <p:cNvPr id="754" name="Google Shape;754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48700" y="583800"/>
            <a:ext cx="4536374" cy="27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0"/>
      <p:bldP spid="746" grpId="1"/>
      <p:bldP spid="753" grpId="0" build="p"/>
      <p:bldP spid="753" grpI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8"/>
          <p:cNvSpPr txBox="1"/>
          <p:nvPr>
            <p:ph type="ctrTitle"/>
          </p:nvPr>
        </p:nvSpPr>
        <p:spPr>
          <a:xfrm>
            <a:off x="390525" y="583800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Main.c file</a:t>
            </a:r>
            <a:endParaRPr lang="en-GB"/>
          </a:p>
        </p:txBody>
      </p:sp>
      <p:grpSp>
        <p:nvGrpSpPr>
          <p:cNvPr id="760" name="Google Shape;760;p4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61" name="Google Shape;761;p4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66" name="Google Shape;766;p48"/>
          <p:cNvSpPr txBox="1"/>
          <p:nvPr>
            <p:ph type="body" idx="1"/>
          </p:nvPr>
        </p:nvSpPr>
        <p:spPr>
          <a:xfrm>
            <a:off x="445850" y="1668025"/>
            <a:ext cx="35394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piece of code the code is reading the temperature but sense we have called the init_timer1() function, once a second has passed the interrupt service routine will be called.</a:t>
            </a:r>
            <a:endParaRPr lang="en-GB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ADC_READ() functiion read the value from the temperature sensor and saves in variable temperature.</a:t>
            </a:r>
            <a:endParaRPr lang="en-US" altLang="en-GB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3201" t="30351" r="63592" b="19087"/>
          <a:stretch>
            <a:fillRect/>
          </a:stretch>
        </p:blipFill>
        <p:spPr>
          <a:xfrm>
            <a:off x="5075555" y="627380"/>
            <a:ext cx="3233420" cy="2769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" grpId="0"/>
      <p:bldP spid="759" grpId="1"/>
      <p:bldP spid="766" grpId="0" bldLvl="5" uiExpand="1" build="p"/>
      <p:bldP spid="766" grpI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9"/>
          <p:cNvSpPr txBox="1"/>
          <p:nvPr>
            <p:ph type="ctrTitle"/>
          </p:nvPr>
        </p:nvSpPr>
        <p:spPr>
          <a:xfrm>
            <a:off x="445825" y="104837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ISR of the clock</a:t>
            </a:r>
            <a:endParaRPr lang="en-GB"/>
          </a:p>
        </p:txBody>
      </p:sp>
      <p:grpSp>
        <p:nvGrpSpPr>
          <p:cNvPr id="773" name="Google Shape;773;p49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74" name="Google Shape;774;p49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79" name="Google Shape;779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92576" y="361597"/>
            <a:ext cx="3226900" cy="41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0"/>
      <p:bldP spid="77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0"/>
          <p:cNvSpPr txBox="1"/>
          <p:nvPr>
            <p:ph type="ctrTitle"/>
          </p:nvPr>
        </p:nvSpPr>
        <p:spPr>
          <a:xfrm>
            <a:off x="445825" y="104837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ISR of the clock</a:t>
            </a:r>
            <a:endParaRPr lang="en-GB"/>
          </a:p>
        </p:txBody>
      </p:sp>
      <p:grpSp>
        <p:nvGrpSpPr>
          <p:cNvPr id="785" name="Google Shape;785;p50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86" name="Google Shape;786;p50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91" name="Google Shape;791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08550" y="584225"/>
            <a:ext cx="3606950" cy="42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" grpId="0"/>
      <p:bldP spid="78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1"/>
          <p:cNvSpPr txBox="1"/>
          <p:nvPr>
            <p:ph type="ctrTitle"/>
          </p:nvPr>
        </p:nvSpPr>
        <p:spPr>
          <a:xfrm>
            <a:off x="445850" y="58072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ISR of the clock</a:t>
            </a:r>
            <a:endParaRPr lang="en-GB"/>
          </a:p>
        </p:txBody>
      </p:sp>
      <p:grpSp>
        <p:nvGrpSpPr>
          <p:cNvPr id="797" name="Google Shape;797;p51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98" name="Google Shape;798;p51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03" name="Google Shape;803;p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09871" y="580725"/>
            <a:ext cx="3990579" cy="18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51"/>
          <p:cNvSpPr txBox="1"/>
          <p:nvPr>
            <p:ph type="body" idx="1"/>
          </p:nvPr>
        </p:nvSpPr>
        <p:spPr>
          <a:xfrm>
            <a:off x="445850" y="1668025"/>
            <a:ext cx="3539400" cy="11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Finally at the ISR make sure to reset the TCNT registers for the </a:t>
            </a:r>
            <a:r>
              <a:rPr lang="en-GB"/>
              <a:t>coming</a:t>
            </a:r>
            <a:r>
              <a:rPr lang="en-GB"/>
              <a:t> interrupt.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" grpId="0"/>
      <p:bldP spid="796" grpId="1"/>
      <p:bldP spid="804" grpId="0" build="p"/>
      <p:bldP spid="804" grpI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Picture 99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3213" y="357188"/>
            <a:ext cx="3457575" cy="4429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/>
          <p:nvPr>
            <p:ph type="body" idx="1"/>
          </p:nvPr>
        </p:nvSpPr>
        <p:spPr>
          <a:xfrm>
            <a:off x="251160" y="987660"/>
            <a:ext cx="3534300" cy="2090100"/>
          </a:xfrm>
        </p:spPr>
        <p:txBody>
          <a:bodyPr/>
          <a:p>
            <a:pPr marL="114300" indent="0" algn="just">
              <a:buNone/>
            </a:pPr>
            <a:r>
              <a:rPr lang="en-US" sz="1600"/>
              <a:t>starts a while loop that continues until the value of the ADC Interrupt Flag (ADIF) bit in the ADCSRA register becomes 1. It waits for the ADC conversion to finish.</a:t>
            </a:r>
            <a:endParaRPr lang="en-US" sz="1600"/>
          </a:p>
          <a:p>
            <a:pPr marL="114300" indent="0">
              <a:buNone/>
            </a:pPr>
            <a:endParaRPr lang="en-US" sz="1600"/>
          </a:p>
          <a:p>
            <a:pPr marL="114300" indent="0" algn="just">
              <a:buNone/>
            </a:pPr>
            <a:r>
              <a:rPr lang="en-US" sz="1600"/>
              <a:t>combines the lower 8 bits (low_adc_bits) and the upper 2 bits (high_adc_bits) of the ADC result to form a 10-bit ADC reading. It then performs some scaling or calibration operation on the ADC reading and assigns the result to the variable ADC_read_val.</a:t>
            </a:r>
            <a:endParaRPr lang="en-US" sz="1600"/>
          </a:p>
        </p:txBody>
      </p:sp>
      <p:sp>
        <p:nvSpPr>
          <p:cNvPr id="3" name="Title 2"/>
          <p:cNvSpPr/>
          <p:nvPr>
            <p:ph type="ctrTitle"/>
          </p:nvPr>
        </p:nvSpPr>
        <p:spPr/>
        <p:txBody>
          <a:bodyPr/>
          <a:p>
            <a:r>
              <a:rPr lang="en-US"/>
              <a:t>ADC_READ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rcRect l="3034" t="26994" r="41319" b="40634"/>
          <a:stretch>
            <a:fillRect/>
          </a:stretch>
        </p:blipFill>
        <p:spPr>
          <a:xfrm>
            <a:off x="3635375" y="483235"/>
            <a:ext cx="5433060" cy="177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bldLvl="5" uiExpand="1" build="p"/>
      <p:bldP spid="2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/>
          <p:nvPr>
            <p:ph type="body" idx="1"/>
          </p:nvPr>
        </p:nvSpPr>
        <p:spPr>
          <a:xfrm>
            <a:off x="618825" y="1679175"/>
            <a:ext cx="79404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project we display the temperature continuously on an LCD and each second the new time in hours, minutes and seconds is displayed on the LCD</a:t>
            </a:r>
            <a:endParaRPr lang="en-GB"/>
          </a:p>
        </p:txBody>
      </p:sp>
      <p:sp>
        <p:nvSpPr>
          <p:cNvPr id="498" name="Google Shape;498;p27"/>
          <p:cNvSpPr txBox="1"/>
          <p:nvPr>
            <p:ph type="ctrTitle"/>
          </p:nvPr>
        </p:nvSpPr>
        <p:spPr>
          <a:xfrm>
            <a:off x="475025" y="895125"/>
            <a:ext cx="3903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description</a:t>
            </a:r>
            <a:endParaRPr lang="en-GB"/>
          </a:p>
        </p:txBody>
      </p:sp>
      <p:grpSp>
        <p:nvGrpSpPr>
          <p:cNvPr id="499" name="Google Shape;499;p27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00" name="Google Shape;500;p27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/>
      <p:bldP spid="498" grpId="1"/>
      <p:bldP spid="497" grpId="0" build="p"/>
      <p:bldP spid="497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/>
          <p:nvPr>
            <p:ph type="body" idx="1"/>
          </p:nvPr>
        </p:nvSpPr>
        <p:spPr>
          <a:xfrm>
            <a:off x="395305" y="1707750"/>
            <a:ext cx="3534300" cy="2090100"/>
          </a:xfrm>
        </p:spPr>
        <p:txBody>
          <a:bodyPr/>
          <a:p>
            <a:pPr marL="114300" indent="0">
              <a:buNone/>
            </a:pPr>
            <a:r>
              <a:rPr lang="en-US"/>
              <a:t>the temperature variable take value from ADC_READ.</a:t>
            </a:r>
            <a:endParaRPr lang="en-US"/>
          </a:p>
          <a:p>
            <a:pPr marL="114300" indent="0">
              <a:buNone/>
            </a:pPr>
            <a:r>
              <a:rPr lang="en-US"/>
              <a:t>pass to function </a:t>
            </a:r>
            <a:r>
              <a:rPr lang="en-US">
                <a:sym typeface="+mn-ea"/>
              </a:rPr>
              <a:t>print_temp_lcd</a:t>
            </a:r>
            <a:endParaRPr lang="en-US"/>
          </a:p>
          <a:p>
            <a:pPr marL="114300" indent="0">
              <a:buNone/>
            </a:pPr>
            <a:r>
              <a:rPr lang="en-US"/>
              <a:t>to show the temperature value on lcd.</a:t>
            </a:r>
            <a:endParaRPr lang="en-US"/>
          </a:p>
          <a:p>
            <a:pPr marL="114300" indent="0">
              <a:buNone/>
            </a:pPr>
            <a:r>
              <a:rPr lang="en-US"/>
              <a:t>Start on line 1 position 0 in lcd</a:t>
            </a:r>
            <a:endParaRPr lang="en-US"/>
          </a:p>
          <a:p>
            <a:pPr marL="114300" indent="0">
              <a:buNone/>
            </a:pPr>
            <a:endParaRPr lang="en-US"/>
          </a:p>
        </p:txBody>
      </p:sp>
      <p:sp>
        <p:nvSpPr>
          <p:cNvPr id="3" name="Title 2"/>
          <p:cNvSpPr/>
          <p:nvPr>
            <p:ph type="ctrTitle"/>
          </p:nvPr>
        </p:nvSpPr>
        <p:spPr>
          <a:xfrm>
            <a:off x="618825" y="628210"/>
            <a:ext cx="2686500" cy="577800"/>
          </a:xfrm>
        </p:spPr>
        <p:txBody>
          <a:bodyPr/>
          <a:p>
            <a:r>
              <a:rPr lang="en-US"/>
              <a:t>Main and print_temp_lcd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3611" t="35696" r="47311" b="18529"/>
          <a:stretch>
            <a:fillRect/>
          </a:stretch>
        </p:blipFill>
        <p:spPr>
          <a:xfrm>
            <a:off x="4067810" y="1347470"/>
            <a:ext cx="5013960" cy="2630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3201" t="50981" r="63592" b="37806"/>
          <a:stretch>
            <a:fillRect/>
          </a:stretch>
        </p:blipFill>
        <p:spPr>
          <a:xfrm>
            <a:off x="4093845" y="411480"/>
            <a:ext cx="3865245" cy="734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bldLvl="5" uiExpand="1" build="p"/>
      <p:bldP spid="2" grpI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71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  <a:endParaRPr lang="en-GB"/>
          </a:p>
        </p:txBody>
      </p:sp>
      <p:sp>
        <p:nvSpPr>
          <p:cNvPr id="1629" name="Google Shape;1629;p71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30" name="Google Shape;1630;p71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631" name="Google Shape;1631;p7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7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7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4" name="Google Shape;1634;p71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5" name="Google Shape;1635;p71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6" grpId="0"/>
      <p:bldP spid="16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10" name="Google Shape;51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15" name="Google Shape;515;p28" title="WhatsApp Video 2023-05-22 at 3.21.43 AM.mp4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12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roject demo video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635" y="-635"/>
            <a:ext cx="9125585" cy="5144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"/>
          <p:cNvSpPr txBox="1"/>
          <p:nvPr>
            <p:ph type="body" idx="1"/>
          </p:nvPr>
        </p:nvSpPr>
        <p:spPr>
          <a:xfrm>
            <a:off x="618825" y="1679175"/>
            <a:ext cx="35343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layered architecture helps in making the code well organized and user friendly.</a:t>
            </a:r>
            <a:endParaRPr lang="en-GB"/>
          </a:p>
        </p:txBody>
      </p:sp>
      <p:sp>
        <p:nvSpPr>
          <p:cNvPr id="521" name="Google Shape;521;p29"/>
          <p:cNvSpPr txBox="1"/>
          <p:nvPr>
            <p:ph type="ctrTitle"/>
          </p:nvPr>
        </p:nvSpPr>
        <p:spPr>
          <a:xfrm>
            <a:off x="618825" y="873000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layered architecture</a:t>
            </a:r>
            <a:endParaRPr lang="en-GB"/>
          </a:p>
        </p:txBody>
      </p:sp>
      <p:grpSp>
        <p:nvGrpSpPr>
          <p:cNvPr id="522" name="Google Shape;522;p29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23" name="Google Shape;523;p29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2" name="Google Shape;542;p29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43" name="Google Shape;543;p29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48" name="Google Shape;548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99600" y="1237450"/>
            <a:ext cx="2794200" cy="27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/>
      <p:bldP spid="521" grpId="1"/>
      <p:bldP spid="520" grpId="0" bldLvl="5" build="p"/>
      <p:bldP spid="520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0"/>
          <p:cNvSpPr txBox="1"/>
          <p:nvPr>
            <p:ph type="body" idx="1"/>
          </p:nvPr>
        </p:nvSpPr>
        <p:spPr>
          <a:xfrm>
            <a:off x="618825" y="1679175"/>
            <a:ext cx="35343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functions are called the macro definitions and they do the basic operations on registers</a:t>
            </a:r>
            <a:endParaRPr lang="en-GB"/>
          </a:p>
        </p:txBody>
      </p:sp>
      <p:sp>
        <p:nvSpPr>
          <p:cNvPr id="554" name="Google Shape;554;p30"/>
          <p:cNvSpPr txBox="1"/>
          <p:nvPr>
            <p:ph type="ctrTitle"/>
          </p:nvPr>
        </p:nvSpPr>
        <p:spPr>
          <a:xfrm>
            <a:off x="519275" y="771375"/>
            <a:ext cx="3383100" cy="9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Defining the basic registers operations</a:t>
            </a:r>
            <a:endParaRPr lang="en-GB"/>
          </a:p>
        </p:txBody>
      </p:sp>
      <p:grpSp>
        <p:nvGrpSpPr>
          <p:cNvPr id="555" name="Google Shape;555;p30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56" name="Google Shape;556;p30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61" name="Google Shape;561;p30"/>
          <p:cNvPicPr preferRelativeResize="0"/>
          <p:nvPr/>
        </p:nvPicPr>
        <p:blipFill rotWithShape="1">
          <a:blip r:embed="rId1"/>
          <a:srcRect l="2372" t="20107" r="66412" b="44813"/>
          <a:stretch>
            <a:fillRect/>
          </a:stretch>
        </p:blipFill>
        <p:spPr>
          <a:xfrm>
            <a:off x="4510800" y="542000"/>
            <a:ext cx="4225402" cy="26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" grpId="0"/>
      <p:bldP spid="554" grpId="1"/>
      <p:bldP spid="553" grpId="0" build="p"/>
      <p:bldP spid="55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1"/>
          <p:cNvSpPr txBox="1"/>
          <p:nvPr>
            <p:ph type="ctrTitle"/>
          </p:nvPr>
        </p:nvSpPr>
        <p:spPr>
          <a:xfrm>
            <a:off x="219025" y="771375"/>
            <a:ext cx="4081200" cy="9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Defining some data types</a:t>
            </a:r>
            <a:endParaRPr lang="en-GB"/>
          </a:p>
        </p:txBody>
      </p:sp>
      <p:grpSp>
        <p:nvGrpSpPr>
          <p:cNvPr id="567" name="Google Shape;567;p31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68" name="Google Shape;568;p31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73" name="Google Shape;573;p31"/>
          <p:cNvPicPr preferRelativeResize="0"/>
          <p:nvPr/>
        </p:nvPicPr>
        <p:blipFill rotWithShape="1">
          <a:blip r:embed="rId1"/>
          <a:srcRect t="18614" r="73117" b="39223"/>
          <a:stretch>
            <a:fillRect/>
          </a:stretch>
        </p:blipFill>
        <p:spPr>
          <a:xfrm>
            <a:off x="4300375" y="528750"/>
            <a:ext cx="4402651" cy="388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/>
      <p:bldP spid="56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MCAL 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0"/>
      <p:bldP spid="57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 txBox="1"/>
          <p:nvPr>
            <p:ph type="ctrTitle"/>
          </p:nvPr>
        </p:nvSpPr>
        <p:spPr>
          <a:xfrm>
            <a:off x="219025" y="771375"/>
            <a:ext cx="3539400" cy="9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DIO_types.h file</a:t>
            </a:r>
            <a:endParaRPr lang="en-GB"/>
          </a:p>
        </p:txBody>
      </p:sp>
      <p:grpSp>
        <p:nvGrpSpPr>
          <p:cNvPr id="584" name="Google Shape;584;p33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85" name="Google Shape;585;p33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0" name="Google Shape;590;p33"/>
          <p:cNvSpPr txBox="1"/>
          <p:nvPr>
            <p:ph type="body" idx="1"/>
          </p:nvPr>
        </p:nvSpPr>
        <p:spPr>
          <a:xfrm>
            <a:off x="219025" y="1681275"/>
            <a:ext cx="35343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Defining all the </a:t>
            </a:r>
            <a:r>
              <a:rPr lang="en-GB"/>
              <a:t>channels</a:t>
            </a:r>
            <a:r>
              <a:rPr lang="en-GB"/>
              <a:t> names</a:t>
            </a:r>
            <a:r>
              <a:rPr lang="en-GB"/>
              <a:t> </a:t>
            </a:r>
            <a:r>
              <a:rPr lang="en-GB"/>
              <a:t>,data directions, pins numbers, ports names. Makes the codes user friendly and makes it easier to debug the code if we use another microcontroller.</a:t>
            </a:r>
            <a:endParaRPr lang="en-GB"/>
          </a:p>
        </p:txBody>
      </p:sp>
      <p:pic>
        <p:nvPicPr>
          <p:cNvPr id="591" name="Google Shape;591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22425" y="484125"/>
            <a:ext cx="972400" cy="27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22425" y="3273375"/>
            <a:ext cx="972400" cy="18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58672" y="605797"/>
            <a:ext cx="1141400" cy="27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76325" y="605800"/>
            <a:ext cx="1462629" cy="21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" grpId="0"/>
      <p:bldP spid="583" grpId="1"/>
      <p:bldP spid="590" grpId="0" build="p"/>
      <p:bldP spid="590" grpId="1" build="p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3016</Words>
  <Application>WPS Presentation</Application>
  <PresentationFormat/>
  <Paragraphs>120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SimSun</vt:lpstr>
      <vt:lpstr>Wingdings</vt:lpstr>
      <vt:lpstr>Arial</vt:lpstr>
      <vt:lpstr>Share Tech</vt:lpstr>
      <vt:lpstr>Maven Pro</vt:lpstr>
      <vt:lpstr>Fira Sans Extra Condensed Medium</vt:lpstr>
      <vt:lpstr>Segoe Print</vt:lpstr>
      <vt:lpstr>Fira Sans Condensed Medium</vt:lpstr>
      <vt:lpstr>Advent Pro SemiBold</vt:lpstr>
      <vt:lpstr>Livvic Light</vt:lpstr>
      <vt:lpstr>Nunito Light</vt:lpstr>
      <vt:lpstr>Microsoft YaHei</vt:lpstr>
      <vt:lpstr>Arial Unicode MS</vt:lpstr>
      <vt:lpstr>Data Science Consulting by Slidesgo</vt:lpstr>
      <vt:lpstr>Clock and temperature reading project</vt:lpstr>
      <vt:lpstr>03</vt:lpstr>
      <vt:lpstr>Project description</vt:lpstr>
      <vt:lpstr>PowerPoint 演示文稿</vt:lpstr>
      <vt:lpstr>The layered architecture</vt:lpstr>
      <vt:lpstr>Defining the basic registers operations</vt:lpstr>
      <vt:lpstr>Defining some data types</vt:lpstr>
      <vt:lpstr>MCAL </vt:lpstr>
      <vt:lpstr>DIO_types.h file</vt:lpstr>
      <vt:lpstr>DIO.h file</vt:lpstr>
      <vt:lpstr>DIO.config.h file</vt:lpstr>
      <vt:lpstr>DIO.config.c file</vt:lpstr>
      <vt:lpstr>DIO.c file</vt:lpstr>
      <vt:lpstr>DIO.c file</vt:lpstr>
      <vt:lpstr>DIO.c file</vt:lpstr>
      <vt:lpstr>HAL </vt:lpstr>
      <vt:lpstr>LCD configuration </vt:lpstr>
      <vt:lpstr>LCD.h file</vt:lpstr>
      <vt:lpstr>LCD.h file</vt:lpstr>
      <vt:lpstr>LCD_config.h file</vt:lpstr>
      <vt:lpstr>LCD.c file</vt:lpstr>
      <vt:lpstr>Application layer </vt:lpstr>
      <vt:lpstr>Main.c file</vt:lpstr>
      <vt:lpstr>Main.c file</vt:lpstr>
      <vt:lpstr>The ISR of the clock</vt:lpstr>
      <vt:lpstr>The ISR of the clock</vt:lpstr>
      <vt:lpstr>The ISR of the clock</vt:lpstr>
      <vt:lpstr>PowerPoint 演示文稿</vt:lpstr>
      <vt:lpstr>ADC_READ</vt:lpstr>
      <vt:lpstr>Main and print_temp_lcd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Clock and temperature reading project</dc:title>
  <dc:creator/>
  <cp:lastModifiedBy>Sohaila</cp:lastModifiedBy>
  <cp:revision>2</cp:revision>
  <dcterms:created xsi:type="dcterms:W3CDTF">2023-05-22T10:04:00Z</dcterms:created>
  <dcterms:modified xsi:type="dcterms:W3CDTF">2023-05-22T18:56:05Z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AAEE24B26D8E4AE5A32B021C07CD5A6B</vt:lpwstr>
  </property>
  <property fmtid="{D5CDD505-2E9C-101B-9397-08002B2CF9AE}" pid="3" name="KSOProductBuildVer">
    <vt:lpwstr>1033-11.2.0.11219</vt:lpwstr>
  </property>
</Properties>
</file>